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7" r:id="rId2"/>
    <p:sldId id="310" r:id="rId3"/>
    <p:sldId id="318" r:id="rId4"/>
    <p:sldId id="321" r:id="rId5"/>
    <p:sldId id="258" r:id="rId6"/>
    <p:sldId id="259" r:id="rId7"/>
    <p:sldId id="260" r:id="rId8"/>
    <p:sldId id="319" r:id="rId9"/>
    <p:sldId id="311" r:id="rId10"/>
    <p:sldId id="316" r:id="rId11"/>
    <p:sldId id="322" r:id="rId12"/>
    <p:sldId id="324" r:id="rId13"/>
    <p:sldId id="279" r:id="rId14"/>
    <p:sldId id="270" r:id="rId15"/>
    <p:sldId id="271" r:id="rId16"/>
    <p:sldId id="274" r:id="rId17"/>
    <p:sldId id="263" r:id="rId18"/>
    <p:sldId id="273" r:id="rId19"/>
    <p:sldId id="264" r:id="rId20"/>
    <p:sldId id="272" r:id="rId21"/>
    <p:sldId id="304" r:id="rId22"/>
    <p:sldId id="280" r:id="rId23"/>
    <p:sldId id="320" r:id="rId24"/>
    <p:sldId id="281" r:id="rId25"/>
    <p:sldId id="286" r:id="rId26"/>
    <p:sldId id="285" r:id="rId27"/>
    <p:sldId id="282" r:id="rId28"/>
    <p:sldId id="283" r:id="rId29"/>
    <p:sldId id="284" r:id="rId30"/>
    <p:sldId id="287" r:id="rId31"/>
    <p:sldId id="288" r:id="rId32"/>
    <p:sldId id="266" r:id="rId33"/>
    <p:sldId id="291" r:id="rId34"/>
    <p:sldId id="268" r:id="rId35"/>
    <p:sldId id="292" r:id="rId36"/>
    <p:sldId id="293" r:id="rId37"/>
    <p:sldId id="294" r:id="rId38"/>
    <p:sldId id="295" r:id="rId39"/>
    <p:sldId id="296" r:id="rId40"/>
    <p:sldId id="297" r:id="rId41"/>
    <p:sldId id="300" r:id="rId42"/>
    <p:sldId id="301" r:id="rId43"/>
    <p:sldId id="302" r:id="rId44"/>
    <p:sldId id="303" r:id="rId45"/>
    <p:sldId id="305" r:id="rId46"/>
    <p:sldId id="323" r:id="rId47"/>
    <p:sldId id="308" r:id="rId48"/>
    <p:sldId id="307" r:id="rId49"/>
    <p:sldId id="309" r:id="rId50"/>
    <p:sldId id="325" r:id="rId51"/>
    <p:sldId id="312" r:id="rId52"/>
    <p:sldId id="313" r:id="rId53"/>
    <p:sldId id="314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7518" autoAdjust="0"/>
  </p:normalViewPr>
  <p:slideViewPr>
    <p:cSldViewPr snapToGrid="0">
      <p:cViewPr varScale="1">
        <p:scale>
          <a:sx n="80" d="100"/>
          <a:sy n="80" d="100"/>
        </p:scale>
        <p:origin x="56" y="1884"/>
      </p:cViewPr>
      <p:guideLst/>
    </p:cSldViewPr>
  </p:slideViewPr>
  <p:outlineViewPr>
    <p:cViewPr>
      <p:scale>
        <a:sx n="33" d="100"/>
        <a:sy n="33" d="100"/>
      </p:scale>
      <p:origin x="0" y="-6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9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1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45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7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59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1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9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1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2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1CF3874-30C3-4166-BDE8-924EDC9FFA9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C25D013-81C8-47F0-AA98-15BF8F7A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43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2171-E3C6-4243-9B52-4E960F570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 1: </a:t>
            </a:r>
            <a:br>
              <a:rPr lang="en-US" dirty="0"/>
            </a:br>
            <a:r>
              <a:rPr lang="en-US" dirty="0"/>
              <a:t>a very basic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7C111-6B42-47EA-8B8A-02E69235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Vanessa Arias Casillas (Graduate Fellow)</a:t>
            </a:r>
          </a:p>
        </p:txBody>
      </p:sp>
    </p:spTree>
    <p:extLst>
      <p:ext uri="{BB962C8B-B14F-4D97-AF65-F5344CB8AC3E}">
        <p14:creationId xmlns:p14="http://schemas.microsoft.com/office/powerpoint/2010/main" val="109882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9292-49CC-4E79-982F-89C7FA48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i="0" u="none" strike="noStrike" baseline="0" dirty="0">
                <a:latin typeface="Calibri" panose="020F0502020204030204" pitchFamily="34" charset="0"/>
              </a:rPr>
              <a:t>Layers and Layers and Layers</a:t>
            </a:r>
            <a:endParaRPr lang="en-US" dirty="0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258F738-5C90-471C-98B9-44713AC2E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25" y="2125317"/>
            <a:ext cx="2907638" cy="36369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AA894-994D-47A0-A791-AAEC9D4EF607}"/>
              </a:ext>
            </a:extLst>
          </p:cNvPr>
          <p:cNvSpPr txBox="1"/>
          <p:nvPr/>
        </p:nvSpPr>
        <p:spPr>
          <a:xfrm>
            <a:off x="7845985" y="5814029"/>
            <a:ext cx="3389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 err="1"/>
              <a:t>Kolios</a:t>
            </a:r>
            <a:r>
              <a:rPr lang="en-US" sz="500" dirty="0"/>
              <a:t>, Stavros &amp; </a:t>
            </a:r>
            <a:r>
              <a:rPr lang="en-US" sz="500" dirty="0" err="1"/>
              <a:t>Vorobev</a:t>
            </a:r>
            <a:r>
              <a:rPr lang="en-US" sz="500" dirty="0"/>
              <a:t>, Andrei &amp; </a:t>
            </a:r>
            <a:r>
              <a:rPr lang="en-US" sz="500" dirty="0" err="1"/>
              <a:t>Vorobeva</a:t>
            </a:r>
            <a:r>
              <a:rPr lang="en-US" sz="500" dirty="0"/>
              <a:t>, Gulnara &amp; </a:t>
            </a:r>
            <a:r>
              <a:rPr lang="en-US" sz="500" dirty="0" err="1"/>
              <a:t>Stylios</a:t>
            </a:r>
            <a:r>
              <a:rPr lang="en-US" sz="500" dirty="0"/>
              <a:t>, </a:t>
            </a:r>
            <a:r>
              <a:rPr lang="en-US" sz="500" dirty="0" err="1"/>
              <a:t>Chrysostomos</a:t>
            </a:r>
            <a:r>
              <a:rPr lang="en-US" sz="500" dirty="0"/>
              <a:t>. (2017). </a:t>
            </a:r>
            <a:r>
              <a:rPr lang="en-US" sz="500" dirty="0" err="1"/>
              <a:t>WebGIS</a:t>
            </a:r>
            <a:r>
              <a:rPr lang="en-US" sz="500" dirty="0"/>
              <a:t> Applications for Weather, Marine, and Atmospheric Environments. 10.1007/978-3-319-53086-4_2. 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93B96F7-C606-4497-BF35-3C542CC66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11" y="2559274"/>
            <a:ext cx="5124450" cy="2838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FD78E0-2A5E-4E6E-86B6-7A5F354DAA2D}"/>
              </a:ext>
            </a:extLst>
          </p:cNvPr>
          <p:cNvSpPr txBox="1"/>
          <p:nvPr/>
        </p:nvSpPr>
        <p:spPr>
          <a:xfrm>
            <a:off x="1366103" y="5467316"/>
            <a:ext cx="304145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Shukla, Yogita. (2012). Innovative Geospatial Solutions - Key to India's Transport </a:t>
            </a:r>
            <a:r>
              <a:rPr lang="en-US" sz="500" dirty="0" err="1"/>
              <a:t>Infrastrcuture</a:t>
            </a:r>
            <a:r>
              <a:rPr lang="en-US" sz="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324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7BC9-BE24-4599-A5DB-84ABE5F2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– add yourself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ADA83-90F7-4138-BA16-ABEDD5D9F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2409231"/>
            <a:ext cx="10553700" cy="3263500"/>
          </a:xfrm>
        </p:spPr>
      </p:pic>
    </p:spTree>
    <p:extLst>
      <p:ext uri="{BB962C8B-B14F-4D97-AF65-F5344CB8AC3E}">
        <p14:creationId xmlns:p14="http://schemas.microsoft.com/office/powerpoint/2010/main" val="1449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pointing on a map">
            <a:extLst>
              <a:ext uri="{FF2B5EF4-FFF2-40B4-BE49-F238E27FC236}">
                <a16:creationId xmlns:a16="http://schemas.microsoft.com/office/drawing/2014/main" id="{338DEE1D-82C7-42B1-A759-A8A7800B5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535" r="26146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9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B1A48-E64C-4E90-B9D7-C63E5C3D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dirty="0"/>
              <a:t>Planning a Map: </a:t>
            </a:r>
            <a:br>
              <a:rPr lang="en-US" dirty="0"/>
            </a:br>
            <a:r>
              <a:rPr lang="en-US" dirty="0"/>
              <a:t>a simple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95AD-5A57-48B8-A809-C8A7C0F9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413000"/>
            <a:ext cx="6807199" cy="36322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Problem – why are we making a map?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– what layers do we need?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 – what layers do we need to adjust or make?</a:t>
            </a:r>
          </a:p>
          <a:p>
            <a:pPr>
              <a:buFont typeface="+mj-lt"/>
              <a:buAutoNum type="arabicPeriod"/>
            </a:pPr>
            <a:r>
              <a:rPr lang="en-US" dirty="0"/>
              <a:t>Edits – who is looking at the map? </a:t>
            </a:r>
          </a:p>
          <a:p>
            <a:pPr>
              <a:buFont typeface="+mj-lt"/>
              <a:buAutoNum type="arabicPeriod"/>
            </a:pPr>
            <a:r>
              <a:rPr lang="en-US" dirty="0"/>
              <a:t>Results – does it tell a visual story?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4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811-6512-456F-92EB-CDC02953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ArcGIS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9A97D-9C11-4DB5-86B3-3A2981F6D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206" y="2222500"/>
            <a:ext cx="7021587" cy="3636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7761B-9FDA-42C7-9C28-E6A23D14F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596" y="1932166"/>
            <a:ext cx="119079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2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A61F-BA18-46F3-B13F-F4D33665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Base Maps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1D5E2-F796-4630-BE1A-D4DD159A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A6E19-C68E-4E20-BE08-84DF83482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77" y="2492459"/>
            <a:ext cx="2772645" cy="3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22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FF79F6-5AB7-4EED-8BB4-EED537C4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Base map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2B2794A-8797-411E-BF92-FD9AE5F67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25AEA-E6C5-4F37-A6E7-2B35BF56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18" y="211160"/>
            <a:ext cx="6452137" cy="41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72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6AE554-6061-4A10-A116-1FBEA2F2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Living Atlas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891CCA-9CFA-45F2-9F4B-9CE3F075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Layers and layers and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6A4B5-D4BB-416D-A6FE-B6AFE95A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21" y="640080"/>
            <a:ext cx="3215442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03BAF-F064-40AC-9417-C3C552AA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487" y="640080"/>
            <a:ext cx="376649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63701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A493-462E-4793-9089-A1DAE862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1814E8-CAB4-4F49-9A1D-0E865B442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641" y="2222500"/>
            <a:ext cx="2766718" cy="3636963"/>
          </a:xfrm>
        </p:spPr>
      </p:pic>
    </p:spTree>
    <p:extLst>
      <p:ext uri="{BB962C8B-B14F-4D97-AF65-F5344CB8AC3E}">
        <p14:creationId xmlns:p14="http://schemas.microsoft.com/office/powerpoint/2010/main" val="369814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ECEB-404E-45AA-B725-0BE85E60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r>
              <a:rPr lang="en-US" sz="2200" dirty="0"/>
              <a:t>Reading Layers and giving credit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1C6FB6-7150-4B77-9736-29DAD5370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Title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Updated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Description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Terms of Use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Credits (Attribution)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Owner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Managed by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View Count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Created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Shared with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A1387-5EA6-454D-B76F-191BB305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3" y="2133600"/>
            <a:ext cx="1564844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1E23FB-87D4-4348-B526-66032B00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40" y="2133600"/>
            <a:ext cx="2221802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DEC2D-E346-41DD-A3D1-E6252B81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91" y="2133600"/>
            <a:ext cx="2282400" cy="34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5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046D-19E6-4EF9-9229-F9ED8511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209BD7-19EB-403C-B5B7-599536A15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31" y="2957665"/>
            <a:ext cx="5070266" cy="334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0885A-3B0A-4B61-A49A-8A6E4741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78" y="2957665"/>
            <a:ext cx="5290714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6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D2D7-D34F-401E-ADE3-E3B50434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D63E3-4489-4162-95A7-5877D0928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GIS?</a:t>
            </a:r>
          </a:p>
          <a:p>
            <a:r>
              <a:rPr lang="en-US" dirty="0"/>
              <a:t>Classic ArcGIS online overview </a:t>
            </a:r>
          </a:p>
          <a:p>
            <a:r>
              <a:rPr lang="en-US" dirty="0"/>
              <a:t>Base and Layers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Edits</a:t>
            </a:r>
          </a:p>
          <a:p>
            <a:r>
              <a:rPr lang="en-US" dirty="0"/>
              <a:t>Save and Send to New ArcGIS Online</a:t>
            </a:r>
          </a:p>
          <a:p>
            <a:r>
              <a:rPr lang="en-US" dirty="0"/>
              <a:t>Print and Share</a:t>
            </a:r>
          </a:p>
          <a:p>
            <a:r>
              <a:rPr lang="en-US" dirty="0"/>
              <a:t>Endnotes</a:t>
            </a:r>
          </a:p>
        </p:txBody>
      </p:sp>
    </p:spTree>
    <p:extLst>
      <p:ext uri="{BB962C8B-B14F-4D97-AF65-F5344CB8AC3E}">
        <p14:creationId xmlns:p14="http://schemas.microsoft.com/office/powerpoint/2010/main" val="241565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0B8E-4C69-4783-B97C-EFC0FC68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All fun and games till you run out of Credits!!!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6FE68-0244-4E72-B86B-C2A22B7C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79205"/>
            <a:ext cx="6901193" cy="4393982"/>
          </a:xfrm>
        </p:spPr>
        <p:txBody>
          <a:bodyPr>
            <a:normAutofit/>
          </a:bodyPr>
          <a:lstStyle/>
          <a:p>
            <a:r>
              <a:rPr lang="en-US" sz="2000" dirty="0"/>
              <a:t>Credits vs. Free</a:t>
            </a:r>
          </a:p>
          <a:p>
            <a:pPr lvl="1"/>
            <a:r>
              <a:rPr lang="en-US" sz="1600" dirty="0"/>
              <a:t>Story time! (every GIS specialist has one) The time I blew all my credits on converting all addresses from regular mail to address to geocodes</a:t>
            </a:r>
          </a:p>
          <a:p>
            <a:r>
              <a:rPr lang="en-US" sz="2000" dirty="0"/>
              <a:t>Addresses vs. Geocodes </a:t>
            </a:r>
          </a:p>
          <a:p>
            <a:pPr lvl="1"/>
            <a:r>
              <a:rPr lang="en-US" sz="1600" dirty="0"/>
              <a:t>latitude versus longitude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B4515A-71C7-4222-9CC1-CFDA8DDC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69" y="713127"/>
            <a:ext cx="2308491" cy="5431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16831-3E6B-4BD3-A13D-5670161C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793" y="1549837"/>
            <a:ext cx="1181265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9E47B-2765-4486-9EF3-F06F1279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205" y="2495540"/>
            <a:ext cx="1609950" cy="581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300E59-D47B-49D7-AAA9-0602CC59E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088" y="5142533"/>
            <a:ext cx="2882348" cy="10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8B22-FE9B-45A3-9CAF-4386D851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 Talk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74835-3A8B-44B2-BFF6-E61DBE267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841" y="2222500"/>
            <a:ext cx="8010318" cy="3636963"/>
          </a:xfrm>
        </p:spPr>
      </p:pic>
    </p:spTree>
    <p:extLst>
      <p:ext uri="{BB962C8B-B14F-4D97-AF65-F5344CB8AC3E}">
        <p14:creationId xmlns:p14="http://schemas.microsoft.com/office/powerpoint/2010/main" val="2706465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3CECC9-2357-49C8-9C09-ED254FC9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Rancho Cucamonga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8E542D-25A7-4218-A4D9-5C660C1FE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Where to live?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B9762-3ADA-4506-8022-260FDEC6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48" y="607416"/>
            <a:ext cx="399195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B1CD1-7B06-4FF6-969D-F61928F9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7" y="733437"/>
            <a:ext cx="5376369" cy="31989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111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A493-462E-4793-9089-A1DAE862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Schools in the area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7ABB91-44E2-4147-838F-DE100DD0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157" y="2548392"/>
            <a:ext cx="297225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48104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D9AE-147B-426E-99F7-E6070F7B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much information – it hurts my eyes!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77C7C-7D93-4E9F-9914-479EB6AE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68" y="2342784"/>
            <a:ext cx="6806397" cy="41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7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C90B-1D6A-44C7-8AF4-6698B3E6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6CBB3-4F22-4B42-89F8-CA85F8A57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038"/>
          <a:stretch/>
        </p:blipFill>
        <p:spPr>
          <a:xfrm>
            <a:off x="1274617" y="3233932"/>
            <a:ext cx="3446029" cy="628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0673AC3-7C97-4E69-9F1B-AE923430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51" y="2109404"/>
            <a:ext cx="57251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4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BC4E5-1E08-46CF-B307-57FADB70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8B3FF-3C32-486E-BA90-214C1A39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00" y="353391"/>
            <a:ext cx="6301671" cy="388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F726-0236-4F5A-81B9-97993FE7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Analysis – Making our own layers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4C421F-8146-4838-9449-F49984BCB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95"/>
          <a:stretch/>
        </p:blipFill>
        <p:spPr>
          <a:xfrm>
            <a:off x="6445073" y="2822961"/>
            <a:ext cx="5455917" cy="3003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8E2D0-A9FE-4E67-9E46-02435B6D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10" y="2822961"/>
            <a:ext cx="5979019" cy="30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03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2F0ABA-A845-44A3-AD93-9CA667AF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Analysis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24F0297-BA94-4CAC-988B-EBAD7194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Coolest feature in ArcGIS Online – my opinion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8EB2B-A420-45C7-8633-6C4D6B34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52" y="640080"/>
            <a:ext cx="3134380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D9466-FC97-4EB2-B2AF-2010D226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27" y="640080"/>
            <a:ext cx="393741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85402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7685CA-9F55-472A-9C67-B334E59D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Adding an Expression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4B56980-99ED-4B33-A608-41ADB6F69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Think about what you what to get as a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D1D77-EE04-4D1F-B6FE-CE73AD17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085" y="640080"/>
            <a:ext cx="278311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A3944-D2B0-48EA-AA47-D96BCFCC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708918"/>
            <a:ext cx="5376369" cy="146506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2861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9F92-83C6-45D3-8928-4E9276F6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9E32C-79E6-477C-8C70-81CA8CFCD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Navigate ArcGIS Online</a:t>
            </a:r>
          </a:p>
          <a:p>
            <a:r>
              <a:rPr lang="en-US" dirty="0"/>
              <a:t>Make a simple map </a:t>
            </a:r>
          </a:p>
          <a:p>
            <a:r>
              <a:rPr lang="en-US" dirty="0"/>
              <a:t>Run simple analysis with the data on your map</a:t>
            </a:r>
          </a:p>
          <a:p>
            <a:r>
              <a:rPr lang="en-US" dirty="0"/>
              <a:t>Show your map your group or organization</a:t>
            </a:r>
          </a:p>
          <a:p>
            <a:r>
              <a:rPr lang="en-US" dirty="0"/>
              <a:t>Make a PDF print for presentations and reports</a:t>
            </a:r>
          </a:p>
        </p:txBody>
      </p:sp>
    </p:spTree>
    <p:extLst>
      <p:ext uri="{BB962C8B-B14F-4D97-AF65-F5344CB8AC3E}">
        <p14:creationId xmlns:p14="http://schemas.microsoft.com/office/powerpoint/2010/main" val="1182604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7A467E-F0AF-4A33-BDD1-58C23CFD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Credits…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9DA76D-10FC-47FB-A3EE-61C29F76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Always think of credits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BD925-7C3A-416D-9028-C1A660C1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781495"/>
            <a:ext cx="5376368" cy="33199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2E056-4241-4D7B-89EF-43825A57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722359"/>
            <a:ext cx="5376369" cy="143817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474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88D7-49E8-4904-BE53-CFCEA6B6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A0946-05EC-4F53-96E8-6EBEA86E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407" y="1880610"/>
            <a:ext cx="7765846" cy="47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79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AEFE3D-B792-44A0-863B-C77F6FF0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6EB959-41FA-4178-A1C1-E7BB5166D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Points on map – so what?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7BD98-4611-47EA-B3CB-3A47D5C6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774774"/>
            <a:ext cx="5376368" cy="333334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DFA42-89E8-4123-B51A-C1A91A58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788215"/>
            <a:ext cx="5376369" cy="330646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5888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4E3C-212B-43F8-B7D3-03832A6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Create Buffers -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41BADE-B9A2-4096-9C80-B5E1476F4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420" y="2426818"/>
            <a:ext cx="3028210" cy="3997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90617A-674A-46B9-8C74-160E729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89087"/>
            <a:ext cx="5455917" cy="14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E1DA-6CFE-4000-88C4-A35F56F4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04AC8-3FA6-42D8-AA89-CA960A36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634" y="2222500"/>
            <a:ext cx="8568731" cy="3636963"/>
          </a:xfrm>
        </p:spPr>
      </p:pic>
    </p:spTree>
    <p:extLst>
      <p:ext uri="{BB962C8B-B14F-4D97-AF65-F5344CB8AC3E}">
        <p14:creationId xmlns:p14="http://schemas.microsoft.com/office/powerpoint/2010/main" val="105344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9416-BA56-466A-B10B-36922642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– Raw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1A981-AB6F-4EE6-9551-3999E3E71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2680987"/>
            <a:ext cx="10553700" cy="2719989"/>
          </a:xfrm>
        </p:spPr>
      </p:pic>
    </p:spTree>
    <p:extLst>
      <p:ext uri="{BB962C8B-B14F-4D97-AF65-F5344CB8AC3E}">
        <p14:creationId xmlns:p14="http://schemas.microsoft.com/office/powerpoint/2010/main" val="928781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B6C3-003E-4D1C-88BE-4FFEA987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Renaming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5FA8-B252-43E4-8004-9545B79B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052" y="1782981"/>
            <a:ext cx="4004479" cy="4393982"/>
          </a:xfrm>
        </p:spPr>
        <p:txBody>
          <a:bodyPr>
            <a:normAutofit/>
          </a:bodyPr>
          <a:lstStyle/>
          <a:p>
            <a:r>
              <a:rPr lang="en-US" sz="2000" dirty="0"/>
              <a:t>Renaming to make more sense to yourself in the future. 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809E4-CB6B-4110-9179-81959BFC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5" y="2052631"/>
            <a:ext cx="2225858" cy="408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9FC11-F215-48AB-AB1B-F404CECBF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41" y="2288672"/>
            <a:ext cx="1426732" cy="2896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5DFD0-54BA-42FE-98A2-24B89FF83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42" y="2935102"/>
            <a:ext cx="3562241" cy="14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08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6CB5-79A9-4CCA-8A45-31C693790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Rancho Cucamonga Boundary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B870F-71DE-42AF-8C34-468963E8C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298" y="2579989"/>
            <a:ext cx="4542769" cy="399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9A304-F149-4457-A5A2-7364B778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023" y="2462854"/>
            <a:ext cx="436900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90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D900C7-AE72-4614-89AE-9088B9963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Be Picky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9307EA-200F-4036-8B10-7B6502729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What will catch the eye?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ECA91-CD28-47FF-A247-0EB87777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39" y="640080"/>
            <a:ext cx="211660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FC14E-649F-4158-8304-E0528F79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717" y="640080"/>
            <a:ext cx="268403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71154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8F271-26D3-4E32-8CD3-AC0A9223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RC Public Schools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277F-06D6-483D-92BA-72D678EF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Symbols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14F572-1C96-469F-8439-EACBBC5D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654" y="607416"/>
            <a:ext cx="319742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B12667-EB37-4D03-B683-837D75FE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303" y="969655"/>
            <a:ext cx="3531576" cy="283408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16F68E-1EFF-4F50-A91C-8CE5545D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57" y="1858869"/>
            <a:ext cx="3531576" cy="94807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4861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1BA67-4588-4391-B67E-47E609A4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28" y="590865"/>
            <a:ext cx="7630151" cy="59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23B64B-D5FB-4FB7-A94D-75F352BF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Default 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7651AE1-5055-4027-B412-CD6484ED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Which will be quick for the eye?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4EB53-AE91-4AA2-A0D0-CC9AB9B2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157" y="572077"/>
            <a:ext cx="271105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D55BEE-BF49-4F26-BBDB-674C1AB5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35" y="587077"/>
            <a:ext cx="273807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7905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5E37-C287-4EDF-A616-EE9A9424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5"/>
            <a:ext cx="4284420" cy="145552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Be Picky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8F174D-A6CC-4DBE-A327-97B374B84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57" y="842111"/>
            <a:ext cx="4328296" cy="1263091"/>
          </a:xfrm>
        </p:spPr>
        <p:txBody>
          <a:bodyPr>
            <a:normAutofit/>
          </a:bodyPr>
          <a:lstStyle/>
          <a:p>
            <a:r>
              <a:rPr lang="en-US" sz="1600"/>
              <a:t>Watch out for your over lapping layers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E50A5A-EE77-45C1-BFF6-CBCE5B64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55" y="2635235"/>
            <a:ext cx="3046382" cy="41134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355057-6E9D-4EC8-BD47-691FDA8C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23" y="2370219"/>
            <a:ext cx="5311735" cy="4057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34C950-8CAE-495B-A4F2-D0DCC4198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254" y="2008149"/>
            <a:ext cx="3046381" cy="51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2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9748FB-F73F-441D-A53B-03F0FCD8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Moving Layers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F23C9-C4F2-4928-A55C-A480F1C9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What is your story?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D159C-B82F-4667-A61C-3DB9667C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37" y="640080"/>
            <a:ext cx="4153010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9CD3C-1CCE-431D-BFED-547C78F5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28" y="640080"/>
            <a:ext cx="425101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60285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151B4F-F463-475F-AEE6-DA02803A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Create Drive-Time Feature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E0AD31-EA61-48B8-A8E5-A55934BAF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Make sure to check your credits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AF6F3-8BF8-4437-BD6C-153F52DD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12" y="640080"/>
            <a:ext cx="219766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41860-D63D-4DA7-BB55-F33BF445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55" y="834581"/>
            <a:ext cx="3531576" cy="321373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DCD975-7F6D-4AB6-A534-A16CF6CF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344" y="1920541"/>
            <a:ext cx="3531576" cy="104181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54481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A125F-78BF-4CE2-9B6E-651E7CFA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visual 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F0E2A-B29C-4AA2-A4EA-CD58E956F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366" y="2222500"/>
            <a:ext cx="4597267" cy="3636963"/>
          </a:xfrm>
        </p:spPr>
      </p:pic>
    </p:spTree>
    <p:extLst>
      <p:ext uri="{BB962C8B-B14F-4D97-AF65-F5344CB8AC3E}">
        <p14:creationId xmlns:p14="http://schemas.microsoft.com/office/powerpoint/2010/main" val="1425058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28EA-2778-4BCC-9585-DC4612E0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Legend and Save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30D3E-8C6D-469A-BD1C-D7A0B975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366" y="2596836"/>
            <a:ext cx="5236839" cy="1226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A7BCD6-F762-4271-9201-19E92CBE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66" y="3823784"/>
            <a:ext cx="1819529" cy="2124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E84DA-E045-424E-9A67-B137BCEE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5" y="2327965"/>
            <a:ext cx="5405767" cy="41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00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3552-A2E1-4E4C-87D1-348986F3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354803-C0AC-471C-836B-3F39E91D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657" y="2101318"/>
            <a:ext cx="5932410" cy="45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41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6C8E-62C6-40EB-8C42-EB18D69E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 Map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CBECCF6-DDCC-4948-ABAF-E879F2134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0710" y="2222500"/>
            <a:ext cx="1730579" cy="36369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09ED9-3477-4505-98ED-22C7AD58579A}"/>
              </a:ext>
            </a:extLst>
          </p:cNvPr>
          <p:cNvSpPr txBox="1"/>
          <p:nvPr/>
        </p:nvSpPr>
        <p:spPr>
          <a:xfrm>
            <a:off x="759792" y="2319130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New ArcGIS Online Map</a:t>
            </a:r>
          </a:p>
        </p:txBody>
      </p:sp>
    </p:spTree>
    <p:extLst>
      <p:ext uri="{BB962C8B-B14F-4D97-AF65-F5344CB8AC3E}">
        <p14:creationId xmlns:p14="http://schemas.microsoft.com/office/powerpoint/2010/main" val="1659375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1BA67-4588-4391-B67E-47E609A4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28" y="590865"/>
            <a:ext cx="7630151" cy="59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6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FAE5A-7DE4-43D4-AD2A-279AECE5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428" y="978563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Edit your Layers Information</a:t>
            </a:r>
            <a:endParaRPr lang="en-US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962B9-E697-445C-9ECB-4D7D3ED44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897" y="686847"/>
            <a:ext cx="4615201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5C7102-C610-4A5F-898C-0771619F03AB}"/>
              </a:ext>
            </a:extLst>
          </p:cNvPr>
          <p:cNvSpPr txBox="1"/>
          <p:nvPr/>
        </p:nvSpPr>
        <p:spPr>
          <a:xfrm>
            <a:off x="8371459" y="3134260"/>
            <a:ext cx="61004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Title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Updated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Terms of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Credits (Attribution)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Owner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Managed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View 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Shared with </a:t>
            </a:r>
          </a:p>
        </p:txBody>
      </p:sp>
    </p:spTree>
    <p:extLst>
      <p:ext uri="{BB962C8B-B14F-4D97-AF65-F5344CB8AC3E}">
        <p14:creationId xmlns:p14="http://schemas.microsoft.com/office/powerpoint/2010/main" val="321739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C930-8EDA-4CFD-A9D7-5E48AB0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CMC – ArcGIS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50ECE-E0F6-4E0C-9062-6A3981862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745" y="2222500"/>
            <a:ext cx="3904509" cy="3636963"/>
          </a:xfrm>
        </p:spPr>
      </p:pic>
    </p:spTree>
    <p:extLst>
      <p:ext uri="{BB962C8B-B14F-4D97-AF65-F5344CB8AC3E}">
        <p14:creationId xmlns:p14="http://schemas.microsoft.com/office/powerpoint/2010/main" val="1733150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6573-E877-4BF9-82CA-3D284C7A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Be Creative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3645E-A90E-4D7F-B0F1-E9731B100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map using the City of Claremont or the Claremont colleges</a:t>
            </a:r>
          </a:p>
          <a:p>
            <a:pPr lvl="1"/>
            <a:r>
              <a:rPr lang="en-US" dirty="0"/>
              <a:t>Share it to the group receive create</a:t>
            </a:r>
          </a:p>
        </p:txBody>
      </p:sp>
    </p:spTree>
    <p:extLst>
      <p:ext uri="{BB962C8B-B14F-4D97-AF65-F5344CB8AC3E}">
        <p14:creationId xmlns:p14="http://schemas.microsoft.com/office/powerpoint/2010/main" val="3706600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BBD6-25A8-403B-B0F2-E5CDB3A6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43089-A505-4575-9AD5-F85335C3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Continuing adding to map and looking at features</a:t>
            </a:r>
          </a:p>
          <a:p>
            <a:pPr lvl="1"/>
            <a:r>
              <a:rPr lang="en-US" dirty="0"/>
              <a:t>What makes a good map?</a:t>
            </a:r>
          </a:p>
          <a:p>
            <a:pPr lvl="2"/>
            <a:r>
              <a:rPr lang="en-US" dirty="0"/>
              <a:t>Labels</a:t>
            </a:r>
          </a:p>
          <a:p>
            <a:pPr lvl="2"/>
            <a:r>
              <a:rPr lang="en-US" dirty="0"/>
              <a:t>Colors</a:t>
            </a:r>
          </a:p>
          <a:p>
            <a:pPr lvl="2"/>
            <a:r>
              <a:rPr lang="en-US" dirty="0"/>
              <a:t>Scales</a:t>
            </a:r>
          </a:p>
          <a:p>
            <a:pPr lvl="1"/>
            <a:r>
              <a:rPr lang="en-US" dirty="0"/>
              <a:t>Importing your own data</a:t>
            </a:r>
          </a:p>
          <a:p>
            <a:pPr lvl="2"/>
            <a:r>
              <a:rPr lang="en-US" dirty="0"/>
              <a:t>Cleaning data before import</a:t>
            </a:r>
          </a:p>
          <a:p>
            <a:pPr lvl="2"/>
            <a:r>
              <a:rPr lang="en-US" dirty="0"/>
              <a:t>Having the right information for import</a:t>
            </a:r>
          </a:p>
          <a:p>
            <a:pPr lvl="2"/>
            <a:r>
              <a:rPr lang="en-US" dirty="0"/>
              <a:t>Talk about SQL, Excel and Tables</a:t>
            </a:r>
          </a:p>
          <a:p>
            <a:pPr lvl="2"/>
            <a:r>
              <a:rPr lang="en-US" dirty="0"/>
              <a:t>Charts and Graphs</a:t>
            </a:r>
          </a:p>
          <a:p>
            <a:pPr lvl="1"/>
            <a:r>
              <a:rPr lang="en-US" dirty="0"/>
              <a:t>Exporting into another ESRI program: Story Maps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24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8516-96EB-4703-9CD1-CDA2C37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2AF15-EE8F-4BE1-B8F4-33F5A0C6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ERSI: https://www.esri.com/en-us/home</a:t>
            </a:r>
          </a:p>
          <a:p>
            <a:pPr marL="0" indent="0">
              <a:buNone/>
            </a:pPr>
            <a:r>
              <a:rPr lang="en-US" dirty="0"/>
              <a:t>ArcGIS: https://learn-arcgis-learngis.hub.arcgis.com/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0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B78-1807-4A81-BC56-79B2C033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CD1C8-BA50-4317-91FD-52E6662DB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QCL: QCL@cmc.edu</a:t>
            </a:r>
          </a:p>
          <a:p>
            <a:endParaRPr lang="en-US" dirty="0"/>
          </a:p>
          <a:p>
            <a:r>
              <a:rPr lang="en-US" dirty="0"/>
              <a:t>Vanessa: vanessa.casillas@claremontmckenna.edu</a:t>
            </a:r>
          </a:p>
        </p:txBody>
      </p:sp>
    </p:spTree>
    <p:extLst>
      <p:ext uri="{BB962C8B-B14F-4D97-AF65-F5344CB8AC3E}">
        <p14:creationId xmlns:p14="http://schemas.microsoft.com/office/powerpoint/2010/main" val="283081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2DF5-9F6C-484F-A550-EE9E4130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and login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F4A28-7DE1-4DCC-9FAB-AF78B940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633" y="2222500"/>
            <a:ext cx="3712733" cy="3636963"/>
          </a:xfrm>
        </p:spPr>
      </p:pic>
    </p:spTree>
    <p:extLst>
      <p:ext uri="{BB962C8B-B14F-4D97-AF65-F5344CB8AC3E}">
        <p14:creationId xmlns:p14="http://schemas.microsoft.com/office/powerpoint/2010/main" val="75921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9922B-49A8-4394-BD78-F710F01E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Home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6CFF4-FC7D-4D3A-9DB5-9D58A9EC5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3466" y="643467"/>
            <a:ext cx="6048062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4651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95AF-8518-478E-A35A-AEE1157C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04" y="567710"/>
            <a:ext cx="10571998" cy="970450"/>
          </a:xfrm>
        </p:spPr>
        <p:txBody>
          <a:bodyPr/>
          <a:lstStyle/>
          <a:p>
            <a:r>
              <a:rPr lang="en-US" dirty="0"/>
              <a:t>First Question people think of when learning GIS: GOOGLE MAPS – Is it GIS?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0D4F8-0BA2-454C-8E2C-E3E6343EE544}"/>
              </a:ext>
            </a:extLst>
          </p:cNvPr>
          <p:cNvSpPr txBox="1"/>
          <p:nvPr/>
        </p:nvSpPr>
        <p:spPr>
          <a:xfrm>
            <a:off x="9272006" y="6342891"/>
            <a:ext cx="2719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https://www.quora.com/Is-Google-Maps-considered-a-geographic-information-system</a:t>
            </a:r>
          </a:p>
        </p:txBody>
      </p:sp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3540169-7A11-45A3-9423-FF8FF4EC7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89" y="2361109"/>
            <a:ext cx="7913903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556D-F19B-4CC2-9F7F-37854F67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GIS? Quick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24E7C-E118-47DC-AAFF-D67992150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GIS: Geographic Information Systems</a:t>
            </a:r>
          </a:p>
          <a:p>
            <a:pPr lvl="1"/>
            <a:r>
              <a:rPr lang="en-US" dirty="0"/>
              <a:t>Storing, retrieving, comparing spatial data</a:t>
            </a:r>
          </a:p>
          <a:p>
            <a:pPr algn="l"/>
            <a:r>
              <a:rPr lang="en-US" dirty="0"/>
              <a:t>ESRI: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Environmental Science Research Institute (The Science of Where)</a:t>
            </a:r>
          </a:p>
          <a:p>
            <a:pPr lvl="1"/>
            <a:r>
              <a:rPr lang="en-US" b="1" i="0" u="none" strike="noStrike" baseline="0" dirty="0">
                <a:latin typeface="Calibri" panose="020F0502020204030204" pitchFamily="34" charset="0"/>
              </a:rPr>
              <a:t>Jack </a:t>
            </a:r>
            <a:r>
              <a:rPr lang="en-US" b="1" i="0" u="none" strike="noStrike" baseline="0" dirty="0" err="1">
                <a:latin typeface="Calibri" panose="020F0502020204030204" pitchFamily="34" charset="0"/>
              </a:rPr>
              <a:t>Dangermond</a:t>
            </a:r>
            <a:r>
              <a:rPr lang="en-US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Redlands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1854 Cholera Epidemic – London: 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Dr. John Snow</a:t>
            </a:r>
          </a:p>
          <a:p>
            <a:pPr lvl="1"/>
            <a:r>
              <a:rPr lang="en-US" b="0" i="0" u="none" strike="noStrike" baseline="0" dirty="0">
                <a:latin typeface="Calibri" panose="020F0502020204030204" pitchFamily="34" charset="0"/>
              </a:rPr>
              <a:t>Mapped cholera deaths</a:t>
            </a:r>
          </a:p>
          <a:p>
            <a:pPr lvl="1"/>
            <a:r>
              <a:rPr lang="en-US" b="0" i="0" u="none" strike="noStrike" baseline="0" dirty="0">
                <a:latin typeface="Calibri" panose="020F0502020204030204" pitchFamily="34" charset="0"/>
              </a:rPr>
              <a:t>Determined water pump source</a:t>
            </a:r>
          </a:p>
          <a:p>
            <a:pPr lvl="1"/>
            <a:endParaRPr lang="en-US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0EB14FD-A01A-4907-8261-A3BD520BF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614" y="2791658"/>
            <a:ext cx="3822457" cy="2752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7F02A-CA44-4D54-92DC-984AC837F61B}"/>
              </a:ext>
            </a:extLst>
          </p:cNvPr>
          <p:cNvSpPr txBox="1"/>
          <p:nvPr/>
        </p:nvSpPr>
        <p:spPr>
          <a:xfrm>
            <a:off x="7718520" y="5616674"/>
            <a:ext cx="447348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https://www.researchgate.net/figure/John-Snows-famous-map-of-the-1854-Broad-Street-epidemic-attempted-to-positively_fig1_220144184</a:t>
            </a:r>
          </a:p>
        </p:txBody>
      </p:sp>
    </p:spTree>
    <p:extLst>
      <p:ext uri="{BB962C8B-B14F-4D97-AF65-F5344CB8AC3E}">
        <p14:creationId xmlns:p14="http://schemas.microsoft.com/office/powerpoint/2010/main" val="183828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739</TotalTime>
  <Words>666</Words>
  <Application>Microsoft Office PowerPoint</Application>
  <PresentationFormat>Widescreen</PresentationFormat>
  <Paragraphs>139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Century Gothic</vt:lpstr>
      <vt:lpstr>Wingdings 2</vt:lpstr>
      <vt:lpstr>Quotable</vt:lpstr>
      <vt:lpstr>GIS 1:  a very basic introduction</vt:lpstr>
      <vt:lpstr>Agenda</vt:lpstr>
      <vt:lpstr>Goal</vt:lpstr>
      <vt:lpstr>PowerPoint Presentation</vt:lpstr>
      <vt:lpstr>CMC – ArcGIS</vt:lpstr>
      <vt:lpstr>Organization and login</vt:lpstr>
      <vt:lpstr>Home view</vt:lpstr>
      <vt:lpstr>First Question people think of when learning GIS: GOOGLE MAPS – Is it GIS?</vt:lpstr>
      <vt:lpstr>GIS? Quick Overview</vt:lpstr>
      <vt:lpstr>Layers and Layers and Layers</vt:lpstr>
      <vt:lpstr>Groups – add yourself</vt:lpstr>
      <vt:lpstr>Planning a Map:  a simple map</vt:lpstr>
      <vt:lpstr>Classic ArcGIS</vt:lpstr>
      <vt:lpstr>Base Maps</vt:lpstr>
      <vt:lpstr>Base map</vt:lpstr>
      <vt:lpstr>Living Atlas</vt:lpstr>
      <vt:lpstr>My Content</vt:lpstr>
      <vt:lpstr>Reading Layers and giving credit</vt:lpstr>
      <vt:lpstr>Libraries</vt:lpstr>
      <vt:lpstr>All fun and games till you run out of Credits!!!</vt:lpstr>
      <vt:lpstr>Credits Talk</vt:lpstr>
      <vt:lpstr>Rancho Cucamonga</vt:lpstr>
      <vt:lpstr>Schools in the area</vt:lpstr>
      <vt:lpstr>So much information – it hurts my eyes!</vt:lpstr>
      <vt:lpstr>Filter</vt:lpstr>
      <vt:lpstr>Result</vt:lpstr>
      <vt:lpstr>Analysis – Making our own layers</vt:lpstr>
      <vt:lpstr>Analysis</vt:lpstr>
      <vt:lpstr>Adding an Expression</vt:lpstr>
      <vt:lpstr>Credits…</vt:lpstr>
      <vt:lpstr>Credits…</vt:lpstr>
      <vt:lpstr>Result</vt:lpstr>
      <vt:lpstr>Create Buffers - Analysis</vt:lpstr>
      <vt:lpstr>Result</vt:lpstr>
      <vt:lpstr>Table – Raw data</vt:lpstr>
      <vt:lpstr>Renaming</vt:lpstr>
      <vt:lpstr>Rancho Cucamonga Boundary Line</vt:lpstr>
      <vt:lpstr>Be Picky</vt:lpstr>
      <vt:lpstr>RC Public Schools</vt:lpstr>
      <vt:lpstr>Default Image</vt:lpstr>
      <vt:lpstr>Be Picky</vt:lpstr>
      <vt:lpstr>Moving Layers Around</vt:lpstr>
      <vt:lpstr>Create Drive-Time Feature</vt:lpstr>
      <vt:lpstr>A better visual story</vt:lpstr>
      <vt:lpstr>Legend and Save</vt:lpstr>
      <vt:lpstr>Share</vt:lpstr>
      <vt:lpstr>Printing a Map</vt:lpstr>
      <vt:lpstr>PowerPoint Presentation</vt:lpstr>
      <vt:lpstr>Edit your Layers Information</vt:lpstr>
      <vt:lpstr>Homework – Be Creative</vt:lpstr>
      <vt:lpstr>GIS 2</vt:lpstr>
      <vt:lpstr>Resources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1</dc:title>
  <dc:creator>InnerPensa Mientos</dc:creator>
  <cp:lastModifiedBy>Vanessa Casillas</cp:lastModifiedBy>
  <cp:revision>9</cp:revision>
  <dcterms:created xsi:type="dcterms:W3CDTF">2022-01-07T16:16:20Z</dcterms:created>
  <dcterms:modified xsi:type="dcterms:W3CDTF">2022-03-04T06:40:45Z</dcterms:modified>
</cp:coreProperties>
</file>